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crdownload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2"/>
  </p:notesMasterIdLst>
  <p:sldIdLst>
    <p:sldId id="258" r:id="rId2"/>
    <p:sldId id="259" r:id="rId3"/>
    <p:sldId id="285" r:id="rId4"/>
    <p:sldId id="284" r:id="rId5"/>
    <p:sldId id="308" r:id="rId6"/>
    <p:sldId id="307" r:id="rId7"/>
    <p:sldId id="301" r:id="rId8"/>
    <p:sldId id="277" r:id="rId9"/>
    <p:sldId id="288" r:id="rId10"/>
    <p:sldId id="275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20B0604020202020204" charset="0"/>
      <p:regular r:id="rId17"/>
      <p:bold r:id="rId18"/>
      <p:italic r:id="rId19"/>
      <p:boldItalic r:id="rId20"/>
    </p:embeddedFont>
    <p:embeddedFont>
      <p:font typeface="Montserrat SemiBold" panose="020B0604020202020204" charset="0"/>
      <p:regular r:id="rId21"/>
      <p:bold r:id="rId22"/>
      <p:italic r:id="rId23"/>
      <p:boldItalic r:id="rId24"/>
    </p:embeddedFont>
    <p:embeddedFont>
      <p:font typeface="Quattrocento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nette Mundinger Hardy" initials="JMH" lastIdx="1" clrIdx="0">
    <p:extLst>
      <p:ext uri="{19B8F6BF-5375-455C-9EA6-DF929625EA0E}">
        <p15:presenceInfo xmlns:p15="http://schemas.microsoft.com/office/powerpoint/2012/main" userId="S-1-5-21-3166440436-281548588-682752990-2343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2030" autoAdjust="0"/>
  </p:normalViewPr>
  <p:slideViewPr>
    <p:cSldViewPr snapToGrid="0">
      <p:cViewPr varScale="1">
        <p:scale>
          <a:sx n="79" d="100"/>
          <a:sy n="79" d="100"/>
        </p:scale>
        <p:origin x="60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" name="Google Shape;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543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9044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9044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1370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2" name="Google Shape;1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162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2" name="Google Shape;1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7370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064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3.m4a"/><Relationship Id="rId7" Type="http://schemas.openxmlformats.org/officeDocument/2006/relationships/image" Target="../media/image3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crdownload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5.crdownload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BBCB3-D2B9-4216-AE14-B986664A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Google Shape;36;p9"/>
          <p:cNvSpPr/>
          <p:nvPr/>
        </p:nvSpPr>
        <p:spPr>
          <a:xfrm rot="10800000" flipH="1">
            <a:off x="-7625" y="4586505"/>
            <a:ext cx="12212931" cy="2380345"/>
          </a:xfrm>
          <a:custGeom>
            <a:avLst/>
            <a:gdLst/>
            <a:ahLst/>
            <a:cxnLst/>
            <a:rect l="l" t="t" r="r" b="b"/>
            <a:pathLst>
              <a:path w="12182475" h="6305549" extrusionOk="0">
                <a:moveTo>
                  <a:pt x="0" y="0"/>
                </a:moveTo>
                <a:lnTo>
                  <a:pt x="12182475" y="0"/>
                </a:lnTo>
                <a:lnTo>
                  <a:pt x="12182475" y="3682650"/>
                </a:lnTo>
                <a:lnTo>
                  <a:pt x="12172414" y="3781735"/>
                </a:lnTo>
                <a:lnTo>
                  <a:pt x="12144878" y="3886515"/>
                </a:lnTo>
                <a:lnTo>
                  <a:pt x="12098279" y="3997557"/>
                </a:lnTo>
                <a:lnTo>
                  <a:pt x="12035264" y="4112018"/>
                </a:lnTo>
                <a:lnTo>
                  <a:pt x="11954246" y="4231034"/>
                </a:lnTo>
                <a:lnTo>
                  <a:pt x="11856811" y="4352896"/>
                </a:lnTo>
                <a:lnTo>
                  <a:pt x="11744020" y="4477606"/>
                </a:lnTo>
                <a:lnTo>
                  <a:pt x="11614814" y="4603456"/>
                </a:lnTo>
                <a:lnTo>
                  <a:pt x="11470780" y="4730443"/>
                </a:lnTo>
                <a:lnTo>
                  <a:pt x="11312450" y="4855723"/>
                </a:lnTo>
                <a:lnTo>
                  <a:pt x="11139821" y="4981002"/>
                </a:lnTo>
                <a:lnTo>
                  <a:pt x="10953955" y="5104004"/>
                </a:lnTo>
                <a:lnTo>
                  <a:pt x="10754849" y="5224729"/>
                </a:lnTo>
                <a:lnTo>
                  <a:pt x="10543036" y="5342035"/>
                </a:lnTo>
                <a:lnTo>
                  <a:pt x="10319572" y="5454218"/>
                </a:lnTo>
                <a:lnTo>
                  <a:pt x="10084459" y="5562414"/>
                </a:lnTo>
                <a:lnTo>
                  <a:pt x="9838225" y="5664346"/>
                </a:lnTo>
                <a:lnTo>
                  <a:pt x="9581401" y="5758305"/>
                </a:lnTo>
                <a:lnTo>
                  <a:pt x="9314515" y="5846002"/>
                </a:lnTo>
                <a:lnTo>
                  <a:pt x="9038628" y="5925155"/>
                </a:lnTo>
                <a:lnTo>
                  <a:pt x="8753208" y="5994628"/>
                </a:lnTo>
                <a:lnTo>
                  <a:pt x="8458787" y="6053852"/>
                </a:lnTo>
                <a:lnTo>
                  <a:pt x="8157482" y="6102824"/>
                </a:lnTo>
                <a:lnTo>
                  <a:pt x="7848234" y="6139839"/>
                </a:lnTo>
                <a:lnTo>
                  <a:pt x="7531572" y="6164325"/>
                </a:lnTo>
                <a:lnTo>
                  <a:pt x="7209085" y="6175714"/>
                </a:lnTo>
                <a:lnTo>
                  <a:pt x="6880244" y="6172297"/>
                </a:lnTo>
                <a:lnTo>
                  <a:pt x="6545579" y="6154644"/>
                </a:lnTo>
                <a:lnTo>
                  <a:pt x="6206147" y="6121047"/>
                </a:lnTo>
                <a:lnTo>
                  <a:pt x="5862479" y="6070936"/>
                </a:lnTo>
                <a:lnTo>
                  <a:pt x="5514575" y="6002601"/>
                </a:lnTo>
                <a:lnTo>
                  <a:pt x="5164024" y="5916613"/>
                </a:lnTo>
                <a:lnTo>
                  <a:pt x="4817707" y="5828918"/>
                </a:lnTo>
                <a:lnTo>
                  <a:pt x="4485159" y="5753750"/>
                </a:lnTo>
                <a:lnTo>
                  <a:pt x="4166379" y="5692249"/>
                </a:lnTo>
                <a:lnTo>
                  <a:pt x="3861367" y="5642137"/>
                </a:lnTo>
                <a:lnTo>
                  <a:pt x="3568534" y="5603415"/>
                </a:lnTo>
                <a:lnTo>
                  <a:pt x="3289470" y="5575512"/>
                </a:lnTo>
                <a:lnTo>
                  <a:pt x="3023643" y="5557858"/>
                </a:lnTo>
                <a:lnTo>
                  <a:pt x="2769467" y="5548747"/>
                </a:lnTo>
                <a:lnTo>
                  <a:pt x="2527999" y="5548747"/>
                </a:lnTo>
                <a:lnTo>
                  <a:pt x="2298181" y="5556719"/>
                </a:lnTo>
                <a:lnTo>
                  <a:pt x="2081072" y="5571525"/>
                </a:lnTo>
                <a:lnTo>
                  <a:pt x="1876142" y="5592595"/>
                </a:lnTo>
                <a:lnTo>
                  <a:pt x="1682862" y="5620498"/>
                </a:lnTo>
                <a:lnTo>
                  <a:pt x="1500702" y="5652957"/>
                </a:lnTo>
                <a:lnTo>
                  <a:pt x="1330191" y="5689402"/>
                </a:lnTo>
                <a:lnTo>
                  <a:pt x="1170801" y="5729833"/>
                </a:lnTo>
                <a:lnTo>
                  <a:pt x="1022532" y="5773111"/>
                </a:lnTo>
                <a:lnTo>
                  <a:pt x="884853" y="5819237"/>
                </a:lnTo>
                <a:lnTo>
                  <a:pt x="758294" y="5866502"/>
                </a:lnTo>
                <a:lnTo>
                  <a:pt x="641267" y="5914336"/>
                </a:lnTo>
                <a:lnTo>
                  <a:pt x="535360" y="5962739"/>
                </a:lnTo>
                <a:lnTo>
                  <a:pt x="440043" y="6010004"/>
                </a:lnTo>
                <a:lnTo>
                  <a:pt x="353729" y="6056698"/>
                </a:lnTo>
                <a:lnTo>
                  <a:pt x="277476" y="6102255"/>
                </a:lnTo>
                <a:lnTo>
                  <a:pt x="211285" y="6143825"/>
                </a:lnTo>
                <a:lnTo>
                  <a:pt x="154095" y="6182547"/>
                </a:lnTo>
                <a:lnTo>
                  <a:pt x="105907" y="6216715"/>
                </a:lnTo>
                <a:lnTo>
                  <a:pt x="67781" y="6246896"/>
                </a:lnTo>
                <a:lnTo>
                  <a:pt x="38127" y="6271951"/>
                </a:lnTo>
                <a:lnTo>
                  <a:pt x="16945" y="6289605"/>
                </a:lnTo>
                <a:lnTo>
                  <a:pt x="4766" y="6300994"/>
                </a:lnTo>
                <a:lnTo>
                  <a:pt x="0" y="6305549"/>
                </a:lnTo>
                <a:close/>
              </a:path>
            </a:pathLst>
          </a:custGeom>
          <a:solidFill>
            <a:srgbClr val="343434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9"/>
          <p:cNvSpPr/>
          <p:nvPr/>
        </p:nvSpPr>
        <p:spPr>
          <a:xfrm flipH="1">
            <a:off x="295567" y="295688"/>
            <a:ext cx="1889030" cy="29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9"/>
          <p:cNvSpPr/>
          <p:nvPr/>
        </p:nvSpPr>
        <p:spPr>
          <a:xfrm>
            <a:off x="10738974" y="-27573"/>
            <a:ext cx="1453750" cy="2046566"/>
          </a:xfrm>
          <a:custGeom>
            <a:avLst/>
            <a:gdLst/>
            <a:ahLst/>
            <a:cxnLst/>
            <a:rect l="l" t="t" r="r" b="b"/>
            <a:pathLst>
              <a:path w="2262646" h="3185317" extrusionOk="0">
                <a:moveTo>
                  <a:pt x="386051" y="0"/>
                </a:moveTo>
                <a:lnTo>
                  <a:pt x="2262646" y="0"/>
                </a:lnTo>
                <a:lnTo>
                  <a:pt x="2262646" y="3167048"/>
                </a:lnTo>
                <a:lnTo>
                  <a:pt x="2210793" y="3174962"/>
                </a:lnTo>
                <a:cubicBezTo>
                  <a:pt x="2143367" y="3181809"/>
                  <a:pt x="2074953" y="3185317"/>
                  <a:pt x="2005720" y="3185317"/>
                </a:cubicBezTo>
                <a:cubicBezTo>
                  <a:pt x="897991" y="3185317"/>
                  <a:pt x="0" y="2287326"/>
                  <a:pt x="0" y="1179597"/>
                </a:cubicBezTo>
                <a:cubicBezTo>
                  <a:pt x="0" y="764199"/>
                  <a:pt x="126280" y="378295"/>
                  <a:pt x="342545" y="581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9"/>
          <p:cNvSpPr/>
          <p:nvPr/>
        </p:nvSpPr>
        <p:spPr>
          <a:xfrm>
            <a:off x="10832526" y="1727974"/>
            <a:ext cx="103307" cy="1033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11879750" y="2271179"/>
            <a:ext cx="103307" cy="1033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9"/>
          <p:cNvSpPr/>
          <p:nvPr/>
        </p:nvSpPr>
        <p:spPr>
          <a:xfrm>
            <a:off x="10379133" y="122417"/>
            <a:ext cx="174957" cy="1749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9"/>
          <p:cNvSpPr txBox="1"/>
          <p:nvPr/>
        </p:nvSpPr>
        <p:spPr>
          <a:xfrm>
            <a:off x="530925" y="4959450"/>
            <a:ext cx="11035500" cy="14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BONJOUR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à  tous !</a:t>
            </a:r>
            <a:endParaRPr sz="8000" b="0" i="0" u="none" strike="noStrike" cap="none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1A2CA-C20C-4169-8F52-268736DD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12" y="73969"/>
            <a:ext cx="11183435" cy="6710061"/>
          </a:xfrm>
          <a:prstGeom prst="rect">
            <a:avLst/>
          </a:prstGeom>
        </p:spPr>
      </p:pic>
      <p:sp>
        <p:nvSpPr>
          <p:cNvPr id="363" name="Google Shape;363;p26"/>
          <p:cNvSpPr/>
          <p:nvPr/>
        </p:nvSpPr>
        <p:spPr>
          <a:xfrm rot="10800000" flipH="1">
            <a:off x="-1" y="5289947"/>
            <a:ext cx="12190875" cy="3042427"/>
          </a:xfrm>
          <a:custGeom>
            <a:avLst/>
            <a:gdLst/>
            <a:ahLst/>
            <a:cxnLst/>
            <a:rect l="l" t="t" r="r" b="b"/>
            <a:pathLst>
              <a:path w="12182475" h="6305549" extrusionOk="0">
                <a:moveTo>
                  <a:pt x="0" y="0"/>
                </a:moveTo>
                <a:lnTo>
                  <a:pt x="12182475" y="0"/>
                </a:lnTo>
                <a:lnTo>
                  <a:pt x="12182475" y="3682650"/>
                </a:lnTo>
                <a:lnTo>
                  <a:pt x="12172414" y="3781735"/>
                </a:lnTo>
                <a:lnTo>
                  <a:pt x="12144878" y="3886515"/>
                </a:lnTo>
                <a:lnTo>
                  <a:pt x="12098279" y="3997557"/>
                </a:lnTo>
                <a:lnTo>
                  <a:pt x="12035264" y="4112018"/>
                </a:lnTo>
                <a:lnTo>
                  <a:pt x="11954246" y="4231034"/>
                </a:lnTo>
                <a:lnTo>
                  <a:pt x="11856811" y="4352896"/>
                </a:lnTo>
                <a:lnTo>
                  <a:pt x="11744020" y="4477606"/>
                </a:lnTo>
                <a:lnTo>
                  <a:pt x="11614814" y="4603456"/>
                </a:lnTo>
                <a:lnTo>
                  <a:pt x="11470780" y="4730443"/>
                </a:lnTo>
                <a:lnTo>
                  <a:pt x="11312450" y="4855723"/>
                </a:lnTo>
                <a:lnTo>
                  <a:pt x="11139821" y="4981002"/>
                </a:lnTo>
                <a:lnTo>
                  <a:pt x="10953955" y="5104004"/>
                </a:lnTo>
                <a:lnTo>
                  <a:pt x="10754849" y="5224729"/>
                </a:lnTo>
                <a:lnTo>
                  <a:pt x="10543036" y="5342035"/>
                </a:lnTo>
                <a:lnTo>
                  <a:pt x="10319572" y="5454218"/>
                </a:lnTo>
                <a:lnTo>
                  <a:pt x="10084459" y="5562414"/>
                </a:lnTo>
                <a:lnTo>
                  <a:pt x="9838225" y="5664346"/>
                </a:lnTo>
                <a:lnTo>
                  <a:pt x="9581401" y="5758305"/>
                </a:lnTo>
                <a:lnTo>
                  <a:pt x="9314515" y="5846002"/>
                </a:lnTo>
                <a:lnTo>
                  <a:pt x="9038628" y="5925155"/>
                </a:lnTo>
                <a:lnTo>
                  <a:pt x="8753208" y="5994628"/>
                </a:lnTo>
                <a:lnTo>
                  <a:pt x="8458787" y="6053852"/>
                </a:lnTo>
                <a:lnTo>
                  <a:pt x="8157482" y="6102824"/>
                </a:lnTo>
                <a:lnTo>
                  <a:pt x="7848234" y="6139839"/>
                </a:lnTo>
                <a:lnTo>
                  <a:pt x="7531572" y="6164325"/>
                </a:lnTo>
                <a:lnTo>
                  <a:pt x="7209085" y="6175714"/>
                </a:lnTo>
                <a:lnTo>
                  <a:pt x="6880244" y="6172297"/>
                </a:lnTo>
                <a:lnTo>
                  <a:pt x="6545579" y="6154644"/>
                </a:lnTo>
                <a:lnTo>
                  <a:pt x="6206147" y="6121047"/>
                </a:lnTo>
                <a:lnTo>
                  <a:pt x="5862479" y="6070936"/>
                </a:lnTo>
                <a:lnTo>
                  <a:pt x="5514575" y="6002601"/>
                </a:lnTo>
                <a:lnTo>
                  <a:pt x="5164024" y="5916613"/>
                </a:lnTo>
                <a:lnTo>
                  <a:pt x="4817707" y="5828918"/>
                </a:lnTo>
                <a:lnTo>
                  <a:pt x="4485159" y="5753750"/>
                </a:lnTo>
                <a:lnTo>
                  <a:pt x="4166379" y="5692249"/>
                </a:lnTo>
                <a:lnTo>
                  <a:pt x="3861367" y="5642137"/>
                </a:lnTo>
                <a:lnTo>
                  <a:pt x="3568534" y="5603415"/>
                </a:lnTo>
                <a:lnTo>
                  <a:pt x="3289470" y="5575512"/>
                </a:lnTo>
                <a:lnTo>
                  <a:pt x="3023643" y="5557858"/>
                </a:lnTo>
                <a:lnTo>
                  <a:pt x="2769467" y="5548747"/>
                </a:lnTo>
                <a:lnTo>
                  <a:pt x="2527999" y="5548747"/>
                </a:lnTo>
                <a:lnTo>
                  <a:pt x="2298181" y="5556719"/>
                </a:lnTo>
                <a:lnTo>
                  <a:pt x="2081072" y="5571525"/>
                </a:lnTo>
                <a:lnTo>
                  <a:pt x="1876142" y="5592595"/>
                </a:lnTo>
                <a:lnTo>
                  <a:pt x="1682862" y="5620498"/>
                </a:lnTo>
                <a:lnTo>
                  <a:pt x="1500702" y="5652957"/>
                </a:lnTo>
                <a:lnTo>
                  <a:pt x="1330191" y="5689402"/>
                </a:lnTo>
                <a:lnTo>
                  <a:pt x="1170801" y="5729833"/>
                </a:lnTo>
                <a:lnTo>
                  <a:pt x="1022532" y="5773111"/>
                </a:lnTo>
                <a:lnTo>
                  <a:pt x="884853" y="5819237"/>
                </a:lnTo>
                <a:lnTo>
                  <a:pt x="758294" y="5866502"/>
                </a:lnTo>
                <a:lnTo>
                  <a:pt x="641267" y="5914336"/>
                </a:lnTo>
                <a:lnTo>
                  <a:pt x="535360" y="5962739"/>
                </a:lnTo>
                <a:lnTo>
                  <a:pt x="440043" y="6010004"/>
                </a:lnTo>
                <a:lnTo>
                  <a:pt x="353729" y="6056698"/>
                </a:lnTo>
                <a:lnTo>
                  <a:pt x="277476" y="6102255"/>
                </a:lnTo>
                <a:lnTo>
                  <a:pt x="211285" y="6143825"/>
                </a:lnTo>
                <a:lnTo>
                  <a:pt x="154095" y="6182547"/>
                </a:lnTo>
                <a:lnTo>
                  <a:pt x="105907" y="6216715"/>
                </a:lnTo>
                <a:lnTo>
                  <a:pt x="67781" y="6246896"/>
                </a:lnTo>
                <a:lnTo>
                  <a:pt x="38127" y="6271951"/>
                </a:lnTo>
                <a:lnTo>
                  <a:pt x="16945" y="6289605"/>
                </a:lnTo>
                <a:lnTo>
                  <a:pt x="4766" y="6300994"/>
                </a:lnTo>
                <a:lnTo>
                  <a:pt x="0" y="6305549"/>
                </a:lnTo>
                <a:close/>
              </a:path>
            </a:pathLst>
          </a:custGeom>
          <a:solidFill>
            <a:srgbClr val="343434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6"/>
          <p:cNvSpPr/>
          <p:nvPr/>
        </p:nvSpPr>
        <p:spPr>
          <a:xfrm>
            <a:off x="382412" y="2672995"/>
            <a:ext cx="103307" cy="1033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6"/>
          <p:cNvSpPr txBox="1"/>
          <p:nvPr/>
        </p:nvSpPr>
        <p:spPr>
          <a:xfrm>
            <a:off x="97275" y="5667725"/>
            <a:ext cx="62388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Merci &amp; </a:t>
            </a:r>
            <a:r>
              <a:rPr lang="en-US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6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à bientôt</a:t>
            </a:r>
            <a:r>
              <a:rPr lang="en-US" sz="36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…</a:t>
            </a:r>
            <a:endParaRPr sz="3600" b="0" i="0" u="none" strike="noStrike" cap="none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3">
            <a:alphaModFix/>
          </a:blip>
          <a:srcRect l="15009"/>
          <a:stretch/>
        </p:blipFill>
        <p:spPr>
          <a:xfrm>
            <a:off x="5810866" y="-18660"/>
            <a:ext cx="6381134" cy="5360225"/>
          </a:xfrm>
          <a:custGeom>
            <a:avLst/>
            <a:gdLst/>
            <a:ahLst/>
            <a:cxnLst/>
            <a:rect l="l" t="t" r="r" b="b"/>
            <a:pathLst>
              <a:path w="6381134" h="5360225" extrusionOk="0">
                <a:moveTo>
                  <a:pt x="1562439" y="0"/>
                </a:moveTo>
                <a:lnTo>
                  <a:pt x="6381134" y="0"/>
                </a:lnTo>
                <a:lnTo>
                  <a:pt x="6381134" y="2776877"/>
                </a:lnTo>
                <a:lnTo>
                  <a:pt x="4584333" y="4573677"/>
                </a:lnTo>
                <a:cubicBezTo>
                  <a:pt x="4059968" y="5098042"/>
                  <a:pt x="3372704" y="5360225"/>
                  <a:pt x="2685441" y="5360225"/>
                </a:cubicBezTo>
                <a:cubicBezTo>
                  <a:pt x="1998177" y="5360225"/>
                  <a:pt x="1310913" y="5098042"/>
                  <a:pt x="786548" y="4573677"/>
                </a:cubicBezTo>
                <a:cubicBezTo>
                  <a:pt x="-262182" y="3524948"/>
                  <a:pt x="-262182" y="1824621"/>
                  <a:pt x="786548" y="77589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48" name="Google Shape;48;p10"/>
          <p:cNvGrpSpPr/>
          <p:nvPr/>
        </p:nvGrpSpPr>
        <p:grpSpPr>
          <a:xfrm>
            <a:off x="4694552" y="589038"/>
            <a:ext cx="6457538" cy="5011295"/>
            <a:chOff x="878249" y="897677"/>
            <a:chExt cx="6457538" cy="5011295"/>
          </a:xfrm>
        </p:grpSpPr>
        <p:sp>
          <p:nvSpPr>
            <p:cNvPr id="49" name="Google Shape;49;p10"/>
            <p:cNvSpPr/>
            <p:nvPr/>
          </p:nvSpPr>
          <p:spPr>
            <a:xfrm>
              <a:off x="1839800" y="4038036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7086321" y="5659506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2014757" y="897677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0"/>
          <p:cNvSpPr txBox="1"/>
          <p:nvPr/>
        </p:nvSpPr>
        <p:spPr>
          <a:xfrm>
            <a:off x="1125476" y="1153350"/>
            <a:ext cx="42729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5400" b="0" i="0" u="none" strike="noStrike" cap="none" dirty="0" err="1">
                <a:solidFill>
                  <a:srgbClr val="232323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Programme</a:t>
            </a:r>
            <a:endParaRPr sz="5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du jour</a:t>
            </a:r>
            <a:endParaRPr sz="5400" b="0" i="0" u="none" strike="noStrike" cap="none" dirty="0">
              <a:solidFill>
                <a:schemeClr val="accent1"/>
              </a:solidFill>
              <a:latin typeface="+mn-lt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1269264" y="5883700"/>
            <a:ext cx="1464207" cy="355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1" i="0" u="none" strike="noStrike" cap="none" dirty="0" err="1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C’est</a:t>
            </a:r>
            <a:r>
              <a:rPr lang="en-US" b="1" i="0" u="none" strike="noStrike" cap="non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b="1" i="0" u="none" strike="noStrike" cap="none" dirty="0" err="1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parti</a:t>
            </a:r>
            <a:r>
              <a:rPr lang="en-US" b="1" i="0" u="none" strike="noStrike" cap="non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 !</a:t>
            </a:r>
            <a:endParaRPr b="1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466928" y="3241700"/>
            <a:ext cx="6157608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3000" b="1" i="0" u="none" strike="noStrike" cap="none" dirty="0">
                <a:solidFill>
                  <a:srgbClr val="232323"/>
                </a:solidFill>
                <a:latin typeface="+mn-lt"/>
                <a:ea typeface="Montserrat"/>
                <a:cs typeface="Montserrat"/>
                <a:sym typeface="Montserrat"/>
              </a:rPr>
              <a:t>Les </a:t>
            </a:r>
            <a:r>
              <a:rPr lang="en-US" sz="3000" b="1" i="0" u="none" strike="noStrike" cap="none" dirty="0" err="1">
                <a:solidFill>
                  <a:srgbClr val="232323"/>
                </a:solidFill>
                <a:latin typeface="+mn-lt"/>
                <a:ea typeface="Montserrat"/>
                <a:cs typeface="Montserrat"/>
                <a:sym typeface="Montserrat"/>
              </a:rPr>
              <a:t>activités</a:t>
            </a:r>
            <a:r>
              <a:rPr lang="en-US" sz="3000" b="1" i="0" u="none" strike="noStrike" cap="none" dirty="0">
                <a:solidFill>
                  <a:srgbClr val="232323"/>
                </a:solidFill>
                <a:latin typeface="+mn-lt"/>
                <a:ea typeface="Montserrat"/>
                <a:cs typeface="Montserrat"/>
                <a:sym typeface="Montserrat"/>
              </a:rPr>
              <a:t> de la </a:t>
            </a:r>
            <a:r>
              <a:rPr lang="en-US" sz="3000" b="1" i="0" u="none" strike="noStrike" cap="none" dirty="0" err="1">
                <a:solidFill>
                  <a:srgbClr val="232323"/>
                </a:solidFill>
                <a:latin typeface="+mn-lt"/>
                <a:ea typeface="Montserrat"/>
                <a:cs typeface="Montserrat"/>
                <a:sym typeface="Montserrat"/>
              </a:rPr>
              <a:t>semaine</a:t>
            </a:r>
            <a:endParaRPr sz="3000" b="1" i="0" u="none" strike="noStrike" cap="none" dirty="0">
              <a:solidFill>
                <a:srgbClr val="232323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457200" indent="-457200">
              <a:lnSpc>
                <a:spcPct val="120000"/>
              </a:lnSpc>
              <a:buSzPts val="3000"/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232323"/>
                </a:solidFill>
                <a:ea typeface="Montserrat"/>
                <a:cs typeface="Montserrat"/>
                <a:sym typeface="Montserrat"/>
              </a:rPr>
              <a:t>Les </a:t>
            </a:r>
            <a:r>
              <a:rPr lang="en-US" sz="3000" b="1" dirty="0" err="1">
                <a:solidFill>
                  <a:srgbClr val="232323"/>
                </a:solidFill>
                <a:ea typeface="Montserrat"/>
                <a:cs typeface="Montserrat"/>
                <a:sym typeface="Montserrat"/>
              </a:rPr>
              <a:t>lieux</a:t>
            </a:r>
            <a:r>
              <a:rPr lang="en-US" sz="3000" b="1" dirty="0">
                <a:solidFill>
                  <a:srgbClr val="232323"/>
                </a:solidFill>
                <a:ea typeface="Montserrat"/>
                <a:cs typeface="Montserrat"/>
                <a:sym typeface="Montserrat"/>
              </a:rPr>
              <a:t> (places)</a:t>
            </a:r>
          </a:p>
          <a:p>
            <a:pPr marL="457200" indent="-457200">
              <a:lnSpc>
                <a:spcPct val="120000"/>
              </a:lnSpc>
              <a:buSzPts val="3000"/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232323"/>
                </a:solidFill>
                <a:ea typeface="Montserrat"/>
                <a:cs typeface="Montserrat"/>
                <a:sym typeface="Montserrat"/>
              </a:rPr>
              <a:t>La correction : quiz module 2</a:t>
            </a:r>
          </a:p>
          <a:p>
            <a:pPr marL="457200" marR="0" lvl="0" indent="-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fr-CA" sz="3000" b="1" i="0" u="none" strike="noStrike" cap="none" dirty="0">
                <a:solidFill>
                  <a:srgbClr val="232323"/>
                </a:solidFill>
                <a:latin typeface="+mn-lt"/>
                <a:ea typeface="Montserrat"/>
                <a:cs typeface="Montserrat"/>
                <a:sym typeface="Montserrat"/>
              </a:rPr>
              <a:t>Phonétique</a:t>
            </a:r>
            <a:endParaRPr sz="3000" b="1" i="0" u="none" strike="noStrike" cap="none" dirty="0">
              <a:solidFill>
                <a:srgbClr val="232323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0"/>
          <p:cNvGrpSpPr/>
          <p:nvPr/>
        </p:nvGrpSpPr>
        <p:grpSpPr>
          <a:xfrm>
            <a:off x="4694552" y="589038"/>
            <a:ext cx="6457538" cy="5011295"/>
            <a:chOff x="878249" y="897677"/>
            <a:chExt cx="6457538" cy="5011295"/>
          </a:xfrm>
        </p:grpSpPr>
        <p:sp>
          <p:nvSpPr>
            <p:cNvPr id="49" name="Google Shape;49;p10"/>
            <p:cNvSpPr/>
            <p:nvPr/>
          </p:nvSpPr>
          <p:spPr>
            <a:xfrm>
              <a:off x="1839800" y="4038036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7086321" y="5659506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2014757" y="897677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0"/>
          <p:cNvSpPr txBox="1"/>
          <p:nvPr/>
        </p:nvSpPr>
        <p:spPr>
          <a:xfrm>
            <a:off x="405578" y="251955"/>
            <a:ext cx="7999120" cy="88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fr-CA" sz="4800" b="1" dirty="0">
                <a:latin typeface="Arial" panose="020B0604020202020204" pitchFamily="34" charset="0"/>
              </a:rPr>
              <a:t>Questions : Les activités </a:t>
            </a:r>
            <a:endParaRPr sz="48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271567" y="1339439"/>
            <a:ext cx="7230636" cy="50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Quelles activités fais-tu? (informel) Quelles activités faites-vous? (formel) </a:t>
            </a:r>
            <a:r>
              <a:rPr lang="fr-CA" sz="2000" b="1" dirty="0"/>
              <a:t>w</a:t>
            </a:r>
            <a:r>
              <a:rPr lang="fr-FR" sz="2000" b="1" dirty="0" err="1"/>
              <a:t>hat</a:t>
            </a:r>
            <a:r>
              <a:rPr lang="fr-FR" sz="2000" b="1" dirty="0"/>
              <a:t> </a:t>
            </a:r>
            <a:r>
              <a:rPr lang="fr-FR" sz="2000" b="1" dirty="0" err="1"/>
              <a:t>activities</a:t>
            </a:r>
            <a:r>
              <a:rPr lang="fr-FR" sz="2000" b="1" dirty="0"/>
              <a:t> are </a:t>
            </a:r>
            <a:r>
              <a:rPr lang="fr-FR" sz="2000" b="1" dirty="0" err="1"/>
              <a:t>you</a:t>
            </a:r>
            <a:r>
              <a:rPr lang="fr-FR" sz="2000" b="1" dirty="0"/>
              <a:t> </a:t>
            </a:r>
            <a:r>
              <a:rPr lang="fr-FR" sz="2000" b="1" dirty="0" err="1"/>
              <a:t>doing</a:t>
            </a:r>
            <a:r>
              <a:rPr lang="fr-FR" sz="2000" b="1" dirty="0"/>
              <a:t>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À quelle heure ?  </a:t>
            </a:r>
            <a:r>
              <a:rPr lang="fr-FR" sz="2000" b="1" dirty="0" err="1"/>
              <a:t>What</a:t>
            </a:r>
            <a:r>
              <a:rPr lang="fr-FR" sz="2000" b="1" dirty="0"/>
              <a:t> time?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Quel jour? </a:t>
            </a:r>
            <a:r>
              <a:rPr lang="fr-FR" sz="2000" b="1" dirty="0" err="1"/>
              <a:t>which</a:t>
            </a:r>
            <a:r>
              <a:rPr lang="fr-FR" sz="2000" b="1" dirty="0"/>
              <a:t> </a:t>
            </a:r>
            <a:r>
              <a:rPr lang="fr-FR" sz="2000" b="1" dirty="0" err="1"/>
              <a:t>day</a:t>
            </a:r>
            <a:r>
              <a:rPr lang="fr-FR" sz="2000" b="1" dirty="0"/>
              <a:t>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Que fais tu….? Que faites-vous …? </a:t>
            </a:r>
            <a:r>
              <a:rPr lang="fr-FR" sz="2000" b="1" dirty="0" err="1"/>
              <a:t>What</a:t>
            </a:r>
            <a:r>
              <a:rPr lang="fr-FR" sz="2000" b="1" dirty="0"/>
              <a:t> do </a:t>
            </a:r>
            <a:r>
              <a:rPr lang="fr-FR" sz="2000" b="1" dirty="0" err="1"/>
              <a:t>you</a:t>
            </a:r>
            <a:r>
              <a:rPr lang="fr-FR" sz="2000" b="1" dirty="0"/>
              <a:t> do?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Quand vas-tu au cinéma? Quand allez-vous au cinéma? </a:t>
            </a:r>
            <a:r>
              <a:rPr lang="fr-FR" sz="2000" b="1" dirty="0" err="1"/>
              <a:t>When</a:t>
            </a:r>
            <a:r>
              <a:rPr lang="fr-FR" sz="2000" b="1" dirty="0"/>
              <a:t> do </a:t>
            </a:r>
            <a:r>
              <a:rPr lang="fr-FR" sz="2000" b="1" dirty="0" err="1"/>
              <a:t>you</a:t>
            </a:r>
            <a:r>
              <a:rPr lang="fr-FR" sz="2000" b="1" dirty="0"/>
              <a:t> go to the </a:t>
            </a:r>
            <a:r>
              <a:rPr lang="fr-FR" sz="2000" b="1" dirty="0" err="1"/>
              <a:t>cinema</a:t>
            </a:r>
            <a:r>
              <a:rPr lang="fr-FR" sz="2000" b="1" dirty="0"/>
              <a:t>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Où vas-tu samedi? Où allez-vous samedi? </a:t>
            </a:r>
            <a:r>
              <a:rPr lang="fr-FR" sz="2000" b="1" dirty="0" err="1"/>
              <a:t>Where</a:t>
            </a:r>
            <a:r>
              <a:rPr lang="fr-FR" sz="2000" b="1" dirty="0"/>
              <a:t> do </a:t>
            </a:r>
            <a:r>
              <a:rPr lang="fr-FR" sz="2000" b="1" dirty="0" err="1"/>
              <a:t>you</a:t>
            </a:r>
            <a:r>
              <a:rPr lang="fr-FR" sz="2000" b="1" dirty="0"/>
              <a:t> go on Saturday?</a:t>
            </a:r>
          </a:p>
          <a:p>
            <a:pPr lvl="0"/>
            <a:endParaRPr lang="fr-FR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BD6D3-733B-43C1-B600-E5FB2C94F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31" y="755871"/>
            <a:ext cx="4704336" cy="53660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764A35E-E2DC-4BE6-BB87-26389AD99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432" y="23395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0"/>
          <p:cNvGrpSpPr/>
          <p:nvPr/>
        </p:nvGrpSpPr>
        <p:grpSpPr>
          <a:xfrm>
            <a:off x="4694552" y="589038"/>
            <a:ext cx="6457538" cy="5011295"/>
            <a:chOff x="878249" y="897677"/>
            <a:chExt cx="6457538" cy="5011295"/>
          </a:xfrm>
        </p:grpSpPr>
        <p:sp>
          <p:nvSpPr>
            <p:cNvPr id="49" name="Google Shape;49;p10"/>
            <p:cNvSpPr/>
            <p:nvPr/>
          </p:nvSpPr>
          <p:spPr>
            <a:xfrm>
              <a:off x="1839800" y="4038036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7086321" y="5659506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2014757" y="897677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0"/>
          <p:cNvSpPr txBox="1"/>
          <p:nvPr/>
        </p:nvSpPr>
        <p:spPr>
          <a:xfrm>
            <a:off x="111936" y="272400"/>
            <a:ext cx="6997171" cy="88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fr-CA" sz="4800" b="1" dirty="0">
                <a:latin typeface="Arial" panose="020B0604020202020204" pitchFamily="34" charset="0"/>
              </a:rPr>
              <a:t>Réponses/</a:t>
            </a:r>
            <a:r>
              <a:rPr lang="fr-CA" sz="4800" b="1" dirty="0" err="1">
                <a:solidFill>
                  <a:srgbClr val="00B050"/>
                </a:solidFill>
                <a:latin typeface="Arial" panose="020B0604020202020204" pitchFamily="34" charset="0"/>
              </a:rPr>
              <a:t>Answers</a:t>
            </a:r>
            <a:r>
              <a:rPr lang="fr-CA" sz="4800" b="1" dirty="0">
                <a:latin typeface="Arial" panose="020B0604020202020204" pitchFamily="34" charset="0"/>
              </a:rPr>
              <a:t> : </a:t>
            </a:r>
            <a:endParaRPr sz="48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316172" y="1286592"/>
            <a:ext cx="6409890" cy="522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2000" dirty="0"/>
              <a:t>You </a:t>
            </a:r>
            <a:r>
              <a:rPr lang="fr-FR" sz="2000" dirty="0" err="1"/>
              <a:t>answer</a:t>
            </a:r>
            <a:r>
              <a:rPr lang="fr-FR" sz="2000" dirty="0"/>
              <a:t>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Je fais du sport/je fais de la randonnée le lundi de 8 heures à 9 heures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Je vais au cinéma le vendredi soir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Le samedi je vais à la bibliothèque</a:t>
            </a:r>
          </a:p>
          <a:p>
            <a:pPr lvl="0"/>
            <a:endParaRPr lang="fr-FR" sz="2000" dirty="0"/>
          </a:p>
          <a:p>
            <a:pPr lvl="0"/>
            <a:r>
              <a:rPr lang="fr-FR" sz="2000" dirty="0"/>
              <a:t>You </a:t>
            </a:r>
            <a:r>
              <a:rPr lang="fr-FR" sz="2000" dirty="0" err="1"/>
              <a:t>present</a:t>
            </a:r>
            <a:r>
              <a:rPr lang="fr-FR" sz="2000" dirty="0"/>
              <a:t> </a:t>
            </a:r>
            <a:r>
              <a:rPr lang="fr-FR" sz="2000" dirty="0" err="1"/>
              <a:t>someone</a:t>
            </a:r>
            <a:r>
              <a:rPr lang="fr-FR" sz="2000" dirty="0"/>
              <a:t>: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elle/il fait du sport le lundi à  neuf heures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Elle/il va au cinéma dimanche après-midi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Le samedi, elle/il va au supermarché</a:t>
            </a:r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BD6D3-733B-43C1-B600-E5FB2C94F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466" y="755871"/>
            <a:ext cx="5281401" cy="53660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104E6D-B103-4719-97E2-B007854C2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20022" y="4558189"/>
            <a:ext cx="487363" cy="487363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E654A43-39CF-4A4F-9E58-51F23D146AD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9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0"/>
          <p:cNvGrpSpPr/>
          <p:nvPr/>
        </p:nvGrpSpPr>
        <p:grpSpPr>
          <a:xfrm>
            <a:off x="5079290" y="1382400"/>
            <a:ext cx="6457538" cy="5011295"/>
            <a:chOff x="878249" y="897677"/>
            <a:chExt cx="6457538" cy="5011295"/>
          </a:xfrm>
        </p:grpSpPr>
        <p:sp>
          <p:nvSpPr>
            <p:cNvPr id="49" name="Google Shape;49;p10"/>
            <p:cNvSpPr/>
            <p:nvPr/>
          </p:nvSpPr>
          <p:spPr>
            <a:xfrm>
              <a:off x="1839800" y="4038036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7086321" y="5659506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2014757" y="897677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0"/>
          <p:cNvSpPr txBox="1"/>
          <p:nvPr/>
        </p:nvSpPr>
        <p:spPr>
          <a:xfrm>
            <a:off x="111936" y="272400"/>
            <a:ext cx="8069026" cy="88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fr-CA" sz="4800" b="1" dirty="0">
                <a:latin typeface="Arial" panose="020B0604020202020204" pitchFamily="34" charset="0"/>
              </a:rPr>
              <a:t>Vocabulaire/</a:t>
            </a:r>
            <a:r>
              <a:rPr lang="fr-CA" sz="4800" b="1" dirty="0" err="1">
                <a:solidFill>
                  <a:srgbClr val="00B050"/>
                </a:solidFill>
                <a:latin typeface="Arial" panose="020B0604020202020204" pitchFamily="34" charset="0"/>
              </a:rPr>
              <a:t>Vocabulary</a:t>
            </a:r>
            <a:r>
              <a:rPr lang="fr-CA" sz="4800" b="1" dirty="0">
                <a:latin typeface="Arial" panose="020B0604020202020204" pitchFamily="34" charset="0"/>
              </a:rPr>
              <a:t>: </a:t>
            </a:r>
            <a:endParaRPr sz="48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316172" y="1286592"/>
            <a:ext cx="6409890" cy="418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fr-FR" sz="2000" dirty="0"/>
          </a:p>
          <a:p>
            <a:pPr lvl="0"/>
            <a:endParaRPr lang="fr-FR" sz="2000" dirty="0"/>
          </a:p>
          <a:p>
            <a:pPr marL="0" indent="0">
              <a:buNone/>
            </a:pPr>
            <a:endParaRPr lang="fr-F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F570F-D49C-4AEB-952D-520D4A60246D}"/>
              </a:ext>
            </a:extLst>
          </p:cNvPr>
          <p:cNvSpPr txBox="1"/>
          <p:nvPr/>
        </p:nvSpPr>
        <p:spPr>
          <a:xfrm>
            <a:off x="694480" y="1847064"/>
            <a:ext cx="578625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r-FR" sz="2000" b="1" dirty="0"/>
              <a:t>Attention: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 Jouer + à + sport collectif/jeux de société (</a:t>
            </a:r>
            <a:r>
              <a:rPr lang="fr-FR" sz="2000" b="1" dirty="0" err="1"/>
              <a:t>boardgame</a:t>
            </a:r>
            <a:r>
              <a:rPr lang="fr-FR" sz="2000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Jouer + de + instrument de musique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  <a:p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01FD49D-6DBB-4941-8AA9-DFFAA49D4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474224"/>
              </p:ext>
            </p:extLst>
          </p:nvPr>
        </p:nvGraphicFramePr>
        <p:xfrm>
          <a:off x="466383" y="3591594"/>
          <a:ext cx="6096464" cy="2163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232">
                  <a:extLst>
                    <a:ext uri="{9D8B030D-6E8A-4147-A177-3AD203B41FA5}">
                      <a16:colId xmlns:a16="http://schemas.microsoft.com/office/drawing/2014/main" val="4079158988"/>
                    </a:ext>
                  </a:extLst>
                </a:gridCol>
                <a:gridCol w="3048232">
                  <a:extLst>
                    <a:ext uri="{9D8B030D-6E8A-4147-A177-3AD203B41FA5}">
                      <a16:colId xmlns:a16="http://schemas.microsoft.com/office/drawing/2014/main" val="2829948801"/>
                    </a:ext>
                  </a:extLst>
                </a:gridCol>
              </a:tblGrid>
              <a:tr h="540976">
                <a:tc>
                  <a:txBody>
                    <a:bodyPr/>
                    <a:lstStyle/>
                    <a:p>
                      <a:r>
                        <a:rPr lang="fr-CA" sz="1800" dirty="0"/>
                        <a:t>Je joue au (</a:t>
                      </a:r>
                      <a:r>
                        <a:rPr lang="fr-CA" sz="1800" dirty="0" err="1"/>
                        <a:t>à+le</a:t>
                      </a:r>
                      <a:r>
                        <a:rPr lang="fr-CA" sz="1800" dirty="0"/>
                        <a:t>) basket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dirty="0"/>
                        <a:t>I </a:t>
                      </a:r>
                      <a:r>
                        <a:rPr lang="fr-CA" sz="1800" dirty="0" err="1"/>
                        <a:t>play</a:t>
                      </a:r>
                      <a:r>
                        <a:rPr lang="fr-CA" sz="1800" dirty="0"/>
                        <a:t> basketball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847254"/>
                  </a:ext>
                </a:extLst>
              </a:tr>
              <a:tr h="540976">
                <a:tc>
                  <a:txBody>
                    <a:bodyPr/>
                    <a:lstStyle/>
                    <a:p>
                      <a:r>
                        <a:rPr lang="fr-CA" sz="1800" dirty="0"/>
                        <a:t>Elle joue aux (</a:t>
                      </a:r>
                      <a:r>
                        <a:rPr lang="fr-CA" sz="1800" dirty="0" err="1"/>
                        <a:t>à+les</a:t>
                      </a:r>
                      <a:r>
                        <a:rPr lang="fr-CA" sz="1800" dirty="0"/>
                        <a:t>) cartes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dirty="0" err="1"/>
                        <a:t>She</a:t>
                      </a:r>
                      <a:r>
                        <a:rPr lang="fr-CA" sz="1800" dirty="0"/>
                        <a:t> </a:t>
                      </a:r>
                      <a:r>
                        <a:rPr lang="fr-CA" sz="1800" dirty="0" err="1"/>
                        <a:t>plays</a:t>
                      </a:r>
                      <a:r>
                        <a:rPr lang="fr-CA" sz="1800" dirty="0"/>
                        <a:t> </a:t>
                      </a:r>
                      <a:r>
                        <a:rPr lang="fr-CA" sz="1800" dirty="0" err="1"/>
                        <a:t>cards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938610"/>
                  </a:ext>
                </a:extLst>
              </a:tr>
              <a:tr h="540976">
                <a:tc>
                  <a:txBody>
                    <a:bodyPr/>
                    <a:lstStyle/>
                    <a:p>
                      <a:r>
                        <a:rPr lang="fr-CA" sz="1800" dirty="0"/>
                        <a:t>Tu joues du (</a:t>
                      </a:r>
                      <a:r>
                        <a:rPr lang="fr-CA" sz="1800" dirty="0" err="1"/>
                        <a:t>de+le</a:t>
                      </a:r>
                      <a:r>
                        <a:rPr lang="fr-CA" sz="1800" dirty="0"/>
                        <a:t>) piano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dirty="0"/>
                        <a:t>You </a:t>
                      </a:r>
                      <a:r>
                        <a:rPr lang="fr-CA" sz="1800" dirty="0" err="1"/>
                        <a:t>play</a:t>
                      </a:r>
                      <a:r>
                        <a:rPr lang="fr-CA" sz="1800" dirty="0"/>
                        <a:t> piano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226196"/>
                  </a:ext>
                </a:extLst>
              </a:tr>
              <a:tr h="540976">
                <a:tc>
                  <a:txBody>
                    <a:bodyPr/>
                    <a:lstStyle/>
                    <a:p>
                      <a:r>
                        <a:rPr lang="fr-CA" sz="1800" dirty="0"/>
                        <a:t>il joue de la guitare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dirty="0"/>
                        <a:t>He </a:t>
                      </a:r>
                      <a:r>
                        <a:rPr lang="fr-CA" sz="1800" dirty="0" err="1"/>
                        <a:t>plays</a:t>
                      </a:r>
                      <a:r>
                        <a:rPr lang="fr-CA" sz="1800" dirty="0"/>
                        <a:t> </a:t>
                      </a:r>
                      <a:r>
                        <a:rPr lang="fr-CA" sz="1800" dirty="0" err="1"/>
                        <a:t>guitar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25913"/>
                  </a:ext>
                </a:extLst>
              </a:tr>
            </a:tbl>
          </a:graphicData>
        </a:graphic>
      </p:graphicFrame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1F97CFE-2BEB-4FA7-B13C-B6BE0CD5A8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38699" y="5781409"/>
            <a:ext cx="487363" cy="523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B97F72-E322-4599-A183-158DC92BE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203" y="860612"/>
            <a:ext cx="4511054" cy="4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7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4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0"/>
          <p:cNvGrpSpPr/>
          <p:nvPr/>
        </p:nvGrpSpPr>
        <p:grpSpPr>
          <a:xfrm>
            <a:off x="4694552" y="589038"/>
            <a:ext cx="6457538" cy="5011295"/>
            <a:chOff x="878249" y="897677"/>
            <a:chExt cx="6457538" cy="5011295"/>
          </a:xfrm>
        </p:grpSpPr>
        <p:sp>
          <p:nvSpPr>
            <p:cNvPr id="49" name="Google Shape;49;p10"/>
            <p:cNvSpPr/>
            <p:nvPr/>
          </p:nvSpPr>
          <p:spPr>
            <a:xfrm>
              <a:off x="1839800" y="4038036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7086321" y="5659506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2014757" y="897677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0"/>
          <p:cNvSpPr txBox="1"/>
          <p:nvPr/>
        </p:nvSpPr>
        <p:spPr>
          <a:xfrm>
            <a:off x="405578" y="251955"/>
            <a:ext cx="7999120" cy="88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fr-CA" sz="4800" b="1" dirty="0">
                <a:latin typeface="Arial" panose="020B0604020202020204" pitchFamily="34" charset="0"/>
              </a:rPr>
              <a:t>Questions : La ville</a:t>
            </a:r>
            <a:endParaRPr sz="48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271567" y="1339439"/>
            <a:ext cx="7230636" cy="50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sz="2000" b="1" dirty="0"/>
              <a:t>Décris ton quartier: Décrivez votre quartier : /</a:t>
            </a:r>
            <a:r>
              <a:rPr lang="fr-CA" sz="2000" b="1" dirty="0" err="1"/>
              <a:t>describe</a:t>
            </a:r>
            <a:r>
              <a:rPr lang="fr-CA" sz="2000" b="1" dirty="0"/>
              <a:t> </a:t>
            </a:r>
            <a:r>
              <a:rPr lang="fr-CA" sz="2000" b="1" dirty="0" err="1"/>
              <a:t>your</a:t>
            </a:r>
            <a:r>
              <a:rPr lang="fr-CA" sz="2000" b="1" dirty="0"/>
              <a:t> </a:t>
            </a:r>
            <a:r>
              <a:rPr lang="fr-CA" sz="2000" b="1" dirty="0" err="1"/>
              <a:t>neighborhood</a:t>
            </a:r>
            <a:endParaRPr lang="fr-CA" sz="20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sz="2000" b="1" dirty="0"/>
              <a:t>Comment est ta ville/ton quartier/votre ville/votre quartier? /how </a:t>
            </a:r>
            <a:r>
              <a:rPr lang="fr-CA" sz="2000" b="1" dirty="0" err="1"/>
              <a:t>is</a:t>
            </a:r>
            <a:r>
              <a:rPr lang="fr-CA" sz="2000" b="1" dirty="0"/>
              <a:t> </a:t>
            </a:r>
            <a:r>
              <a:rPr lang="fr-CA" sz="2000" b="1" dirty="0" err="1"/>
              <a:t>your</a:t>
            </a:r>
            <a:r>
              <a:rPr lang="fr-CA" sz="2000" b="1" dirty="0"/>
              <a:t> city/</a:t>
            </a:r>
            <a:r>
              <a:rPr lang="fr-CA" sz="2000" b="1" dirty="0" err="1"/>
              <a:t>neighborhood</a:t>
            </a:r>
            <a:r>
              <a:rPr lang="fr-CA" sz="2000" b="1" dirty="0"/>
              <a:t>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CA" sz="2000" b="1" dirty="0"/>
          </a:p>
          <a:p>
            <a:pPr lvl="0"/>
            <a:r>
              <a:rPr lang="fr-CA" sz="2000" dirty="0"/>
              <a:t>You </a:t>
            </a:r>
            <a:r>
              <a:rPr lang="fr-CA" sz="2000" dirty="0" err="1"/>
              <a:t>answer</a:t>
            </a:r>
            <a:r>
              <a:rPr lang="fr-CA" sz="2000" dirty="0"/>
              <a:t>: </a:t>
            </a:r>
          </a:p>
          <a:p>
            <a:pPr lvl="0"/>
            <a:r>
              <a:rPr lang="fr-CA" sz="2000" dirty="0"/>
              <a:t>dans ma ville, il y a une église / il n’y a pas de bibliothèque</a:t>
            </a:r>
          </a:p>
          <a:p>
            <a:pPr lvl="0"/>
            <a:r>
              <a:rPr lang="fr-CA" sz="2000" dirty="0"/>
              <a:t>dans mon quartier, il y a un supermarché à droite de la bibliothèque  /il n’y a pas de supermarché.</a:t>
            </a:r>
          </a:p>
          <a:p>
            <a:pPr lvl="0"/>
            <a:endParaRPr lang="fr-CA" sz="2000" dirty="0"/>
          </a:p>
          <a:p>
            <a:pPr lvl="0"/>
            <a:r>
              <a:rPr lang="fr-CA" sz="2000" dirty="0"/>
              <a:t>You </a:t>
            </a:r>
            <a:r>
              <a:rPr lang="fr-CA" sz="2000" dirty="0" err="1"/>
              <a:t>present</a:t>
            </a:r>
            <a:r>
              <a:rPr lang="fr-CA" sz="2000" dirty="0"/>
              <a:t> </a:t>
            </a:r>
            <a:r>
              <a:rPr lang="fr-CA" sz="2000" dirty="0" err="1"/>
              <a:t>someone</a:t>
            </a:r>
            <a:r>
              <a:rPr lang="fr-CA" sz="2000" dirty="0"/>
              <a:t>: </a:t>
            </a:r>
          </a:p>
          <a:p>
            <a:pPr lvl="0"/>
            <a:r>
              <a:rPr lang="fr-CA" sz="2000" dirty="0"/>
              <a:t>dans sa ville, il y a un cinéma à côté de la banque/ il n’y a pas d’église en face du cinéma</a:t>
            </a:r>
          </a:p>
          <a:p>
            <a:pPr lvl="0"/>
            <a:r>
              <a:rPr lang="fr-CA" sz="2000" dirty="0"/>
              <a:t>dans son quartier, il y a un café /il n’y a pas de banque devant le supermarché.</a:t>
            </a:r>
          </a:p>
          <a:p>
            <a:pPr lvl="0"/>
            <a:endParaRPr lang="fr-FR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BD6D3-733B-43C1-B600-E5FB2C94F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31" y="755871"/>
            <a:ext cx="4704336" cy="53660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BDCE55E-9526-46FF-A18D-7A23BA898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15467" y="21144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2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E6CE52-00DE-4B49-8110-8CA361AA0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885" y="110261"/>
            <a:ext cx="8725711" cy="1713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PREPOSITIONS DE LIEU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323703"/>
            <a:ext cx="10058400" cy="5049665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marL="274320" lvl="1" indent="0">
              <a:buNone/>
            </a:pPr>
            <a:endParaRPr lang="fr-CA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65EB96-45E9-4657-B33D-92B922C354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22423" y="3180370"/>
          <a:ext cx="8819154" cy="2549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5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1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373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Devant</a:t>
                      </a:r>
                    </a:p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Devant le</a:t>
                      </a:r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 restaurant</a:t>
                      </a:r>
                    </a:p>
                    <a:p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Devant la banque</a:t>
                      </a:r>
                    </a:p>
                    <a:p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Devant l’</a:t>
                      </a:r>
                      <a:r>
                        <a:rPr lang="fr-CA" b="0" baseline="0" dirty="0" err="1">
                          <a:solidFill>
                            <a:schemeClr val="tx1"/>
                          </a:solidFill>
                        </a:rPr>
                        <a:t>hotel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In front of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À côté de</a:t>
                      </a:r>
                    </a:p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À côté du restaurant</a:t>
                      </a:r>
                    </a:p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À</a:t>
                      </a:r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 côté de la banque</a:t>
                      </a:r>
                    </a:p>
                    <a:p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À côté de l’hôtel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 err="1">
                          <a:solidFill>
                            <a:schemeClr val="tx1"/>
                          </a:solidFill>
                        </a:rPr>
                        <a:t>Beside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038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Dans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In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Loin</a:t>
                      </a:r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 de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Far</a:t>
                      </a:r>
                      <a:r>
                        <a:rPr lang="fr-CA" b="0" i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CA" b="0" i="1" baseline="0" dirty="0" err="1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38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Sur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On 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Près de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Close </a:t>
                      </a:r>
                      <a:r>
                        <a:rPr lang="fr-CA" b="0" i="1" dirty="0" err="1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038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Derrière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 err="1">
                          <a:solidFill>
                            <a:schemeClr val="tx1"/>
                          </a:solidFill>
                        </a:rPr>
                        <a:t>Behind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Au bord</a:t>
                      </a:r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 de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On the shore of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038">
                <a:tc>
                  <a:txBody>
                    <a:bodyPr/>
                    <a:lstStyle/>
                    <a:p>
                      <a:r>
                        <a:rPr lang="fr-CA" dirty="0"/>
                        <a:t>Entre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err="1"/>
                        <a:t>between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En face de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 err="1">
                          <a:solidFill>
                            <a:schemeClr val="tx1"/>
                          </a:solidFill>
                        </a:rPr>
                        <a:t>Across</a:t>
                      </a:r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CA" b="0" i="1" dirty="0" err="1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038">
                <a:tc>
                  <a:txBody>
                    <a:bodyPr/>
                    <a:lstStyle/>
                    <a:p>
                      <a:r>
                        <a:rPr lang="fr-CA" dirty="0"/>
                        <a:t>Sous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Under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Au coin</a:t>
                      </a:r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 de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On the corner of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F12061-AA54-4831-B30E-2D14C6A61D4E}"/>
              </a:ext>
            </a:extLst>
          </p:cNvPr>
          <p:cNvSpPr txBox="1"/>
          <p:nvPr/>
        </p:nvSpPr>
        <p:spPr>
          <a:xfrm>
            <a:off x="1030240" y="1894439"/>
            <a:ext cx="941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Prepositions of place express the location of a place, an object or a person.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CA" dirty="0"/>
              <a:t>B</a:t>
            </a:r>
            <a:r>
              <a:rPr lang="en-US" dirty="0"/>
              <a:t>e careful, in French some of the preposition are followed by “de”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CA" dirty="0"/>
              <a:t>The structure : </a:t>
            </a:r>
            <a:r>
              <a:rPr lang="fr-CA" dirty="0" err="1"/>
              <a:t>preposition</a:t>
            </a:r>
            <a:r>
              <a:rPr lang="fr-CA" dirty="0"/>
              <a:t> + </a:t>
            </a:r>
            <a:r>
              <a:rPr lang="fr-CA" dirty="0" err="1"/>
              <a:t>definite</a:t>
            </a:r>
            <a:r>
              <a:rPr lang="fr-CA" dirty="0"/>
              <a:t> article + </a:t>
            </a:r>
            <a:r>
              <a:rPr lang="fr-CA" dirty="0" err="1"/>
              <a:t>noun</a:t>
            </a:r>
            <a:r>
              <a:rPr lang="fr-CA" dirty="0"/>
              <a:t> of the place, </a:t>
            </a:r>
            <a:r>
              <a:rPr lang="fr-CA" dirty="0" err="1"/>
              <a:t>object</a:t>
            </a:r>
            <a:r>
              <a:rPr lang="fr-CA" dirty="0"/>
              <a:t>, </a:t>
            </a:r>
            <a:r>
              <a:rPr lang="fr-CA" dirty="0" err="1"/>
              <a:t>person</a:t>
            </a:r>
            <a:endParaRPr lang="en-US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F3B10D6-188C-4CA2-B152-3E1F671536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8400" y="6601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 rot="5400000" flipH="1">
            <a:off x="624379" y="-624379"/>
            <a:ext cx="5879939" cy="7128697"/>
          </a:xfrm>
          <a:custGeom>
            <a:avLst/>
            <a:gdLst/>
            <a:ahLst/>
            <a:cxnLst/>
            <a:rect l="l" t="t" r="r" b="b"/>
            <a:pathLst>
              <a:path w="3804471" h="4612449" extrusionOk="0">
                <a:moveTo>
                  <a:pt x="3685877" y="0"/>
                </a:moveTo>
                <a:lnTo>
                  <a:pt x="3804471" y="838"/>
                </a:lnTo>
                <a:lnTo>
                  <a:pt x="3804471" y="4612449"/>
                </a:lnTo>
                <a:lnTo>
                  <a:pt x="0" y="4612449"/>
                </a:lnTo>
                <a:lnTo>
                  <a:pt x="186163" y="4536246"/>
                </a:lnTo>
                <a:cubicBezTo>
                  <a:pt x="765203" y="4298121"/>
                  <a:pt x="1477197" y="3986971"/>
                  <a:pt x="1842322" y="3564696"/>
                </a:cubicBezTo>
                <a:cubicBezTo>
                  <a:pt x="2572572" y="2720146"/>
                  <a:pt x="2296347" y="1802571"/>
                  <a:pt x="2566222" y="1031046"/>
                </a:cubicBezTo>
                <a:cubicBezTo>
                  <a:pt x="2751761" y="500623"/>
                  <a:pt x="3171407" y="36229"/>
                  <a:pt x="36858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6317356" y="713220"/>
            <a:ext cx="5586181" cy="182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Correction-</a:t>
            </a:r>
            <a:endParaRPr lang="en-US" sz="4800" b="0" i="0" u="none" strike="noStrike" cap="none" dirty="0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fr-CA" sz="4800" dirty="0">
                <a:solidFill>
                  <a:schemeClr val="accent1"/>
                </a:solidFill>
                <a:latin typeface="Montserrat SemiBold"/>
                <a:sym typeface="Montserrat SemiBold"/>
              </a:rPr>
              <a:t>quiz Module 2</a:t>
            </a:r>
            <a:r>
              <a:rPr lang="fr-CA" sz="4800" dirty="0">
                <a:solidFill>
                  <a:schemeClr val="accent1"/>
                </a:solidFill>
                <a:latin typeface="Montserrat SemiBold"/>
              </a:rPr>
              <a:t> : </a:t>
            </a:r>
            <a:endParaRPr sz="4800" dirty="0">
              <a:solidFill>
                <a:schemeClr val="accent1"/>
              </a:solidFill>
              <a:latin typeface="Montserrat SemiBold"/>
              <a:sym typeface="Montserrat SemiBold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5694618" y="2313299"/>
            <a:ext cx="6497382" cy="402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CA" sz="2000" b="1" dirty="0"/>
          </a:p>
          <a:p>
            <a:r>
              <a:rPr lang="fr-CA" sz="2000" b="1" dirty="0"/>
              <a:t>Erreurs: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 sz="2000" dirty="0"/>
              <a:t>Read </a:t>
            </a:r>
            <a:r>
              <a:rPr lang="fr-CA" sz="2000" dirty="0" err="1"/>
              <a:t>carefully</a:t>
            </a:r>
            <a:r>
              <a:rPr lang="fr-CA" sz="2000" dirty="0"/>
              <a:t> the instructions.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 sz="2000" dirty="0"/>
              <a:t>nous aimons le chocolat (</a:t>
            </a:r>
            <a:r>
              <a:rPr lang="fr-CA" sz="2000" dirty="0" err="1"/>
              <a:t>negation</a:t>
            </a:r>
            <a:r>
              <a:rPr lang="fr-CA" sz="20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 sz="2000" dirty="0"/>
              <a:t>adjectifs : j’ai un ordinateur (nouveau, bleu)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 sz="2000" dirty="0"/>
              <a:t>Tu as un beau appartement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 sz="2000" dirty="0"/>
              <a:t>Les belle voitures rouge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 sz="2000" dirty="0"/>
              <a:t>Julie et Charlotte sont </a:t>
            </a:r>
            <a:r>
              <a:rPr lang="fr-CA" sz="2000" dirty="0" err="1"/>
              <a:t>agréablees</a:t>
            </a:r>
            <a:endParaRPr lang="fr-CA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 sz="2000" dirty="0"/>
              <a:t>Mon père est un informaticien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 sz="2000" dirty="0"/>
              <a:t>Tu as des animaux (</a:t>
            </a:r>
            <a:r>
              <a:rPr lang="fr-CA" sz="2000" dirty="0" err="1"/>
              <a:t>negation</a:t>
            </a:r>
            <a:r>
              <a:rPr lang="fr-CA" sz="20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 sz="2000"/>
              <a:t>Sa/son </a:t>
            </a:r>
            <a:r>
              <a:rPr lang="fr-CA" sz="2000" dirty="0"/>
              <a:t>frère et sœur.</a:t>
            </a:r>
          </a:p>
          <a:p>
            <a:endParaRPr lang="fr-CA" sz="2000" b="1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1F36-E687-4FEB-AF05-3809417C6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7957"/>
            <a:ext cx="4845001" cy="40217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49484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 rot="5400000" flipH="1">
            <a:off x="624379" y="-624379"/>
            <a:ext cx="5879939" cy="7128697"/>
          </a:xfrm>
          <a:custGeom>
            <a:avLst/>
            <a:gdLst/>
            <a:ahLst/>
            <a:cxnLst/>
            <a:rect l="l" t="t" r="r" b="b"/>
            <a:pathLst>
              <a:path w="3804471" h="4612449" extrusionOk="0">
                <a:moveTo>
                  <a:pt x="3685877" y="0"/>
                </a:moveTo>
                <a:lnTo>
                  <a:pt x="3804471" y="838"/>
                </a:lnTo>
                <a:lnTo>
                  <a:pt x="3804471" y="4612449"/>
                </a:lnTo>
                <a:lnTo>
                  <a:pt x="0" y="4612449"/>
                </a:lnTo>
                <a:lnTo>
                  <a:pt x="186163" y="4536246"/>
                </a:lnTo>
                <a:cubicBezTo>
                  <a:pt x="765203" y="4298121"/>
                  <a:pt x="1477197" y="3986971"/>
                  <a:pt x="1842322" y="3564696"/>
                </a:cubicBezTo>
                <a:cubicBezTo>
                  <a:pt x="2572572" y="2720146"/>
                  <a:pt x="2296347" y="1802571"/>
                  <a:pt x="2566222" y="1031046"/>
                </a:cubicBezTo>
                <a:cubicBezTo>
                  <a:pt x="2751761" y="500623"/>
                  <a:pt x="3171407" y="36229"/>
                  <a:pt x="36858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5655875" y="0"/>
            <a:ext cx="5586181" cy="182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Correction-</a:t>
            </a:r>
            <a:endParaRPr lang="en-US" sz="4800" b="0" i="0" u="none" strike="noStrike" cap="none" dirty="0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fr-CA" sz="4800" dirty="0">
                <a:solidFill>
                  <a:schemeClr val="accent1"/>
                </a:solidFill>
                <a:latin typeface="Montserrat SemiBold"/>
                <a:sym typeface="Montserrat SemiBold"/>
              </a:rPr>
              <a:t>quiz Module 2</a:t>
            </a:r>
            <a:r>
              <a:rPr lang="fr-CA" sz="4800" dirty="0">
                <a:solidFill>
                  <a:schemeClr val="accent1"/>
                </a:solidFill>
                <a:latin typeface="Montserrat SemiBold"/>
              </a:rPr>
              <a:t> : </a:t>
            </a:r>
            <a:endParaRPr sz="4800" dirty="0">
              <a:solidFill>
                <a:schemeClr val="accent1"/>
              </a:solidFill>
              <a:latin typeface="Montserrat SemiBold"/>
              <a:sym typeface="Montserrat SemiBold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4504534" y="1452676"/>
            <a:ext cx="7687466" cy="540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CA" sz="2000" dirty="0"/>
          </a:p>
          <a:p>
            <a:r>
              <a:rPr lang="fr-CA" sz="2000" b="1" dirty="0"/>
              <a:t>Corrections: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 sz="2000" dirty="0"/>
              <a:t>adjectifs : j’ai un </a:t>
            </a:r>
            <a:r>
              <a:rPr lang="fr-CA" sz="2000" b="1" dirty="0"/>
              <a:t>bel </a:t>
            </a:r>
            <a:r>
              <a:rPr lang="fr-CA" sz="2000" dirty="0"/>
              <a:t>ordinateur </a:t>
            </a:r>
            <a:r>
              <a:rPr lang="fr-CA" sz="2000" b="1" dirty="0"/>
              <a:t>bleu :beauty </a:t>
            </a:r>
            <a:r>
              <a:rPr lang="fr-CA" sz="2000" b="1" dirty="0" err="1"/>
              <a:t>before</a:t>
            </a:r>
            <a:r>
              <a:rPr lang="fr-CA" sz="2000" b="1" dirty="0"/>
              <a:t> the </a:t>
            </a:r>
            <a:r>
              <a:rPr lang="fr-CA" sz="2000" b="1" dirty="0" err="1"/>
              <a:t>noun</a:t>
            </a:r>
            <a:r>
              <a:rPr lang="fr-CA" sz="2000" b="1" dirty="0"/>
              <a:t> and </a:t>
            </a:r>
            <a:r>
              <a:rPr lang="fr-CA" sz="2000" b="1" dirty="0" err="1"/>
              <a:t>colour</a:t>
            </a:r>
            <a:r>
              <a:rPr lang="fr-CA" sz="2000" b="1" dirty="0"/>
              <a:t> </a:t>
            </a:r>
            <a:r>
              <a:rPr lang="fr-CA" sz="2000" b="1" dirty="0" err="1"/>
              <a:t>after</a:t>
            </a:r>
            <a:r>
              <a:rPr lang="fr-CA" sz="2000" b="1" dirty="0"/>
              <a:t> the </a:t>
            </a:r>
            <a:r>
              <a:rPr lang="fr-CA" sz="2000" b="1" dirty="0" err="1"/>
              <a:t>noun</a:t>
            </a:r>
            <a:endParaRPr lang="fr-CA" sz="2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 sz="2000" dirty="0"/>
              <a:t>Tu as un be</a:t>
            </a:r>
            <a:r>
              <a:rPr lang="fr-CA" sz="2000" b="1" dirty="0"/>
              <a:t>l</a:t>
            </a:r>
            <a:r>
              <a:rPr lang="fr-CA" sz="2000" dirty="0"/>
              <a:t> appartement: </a:t>
            </a:r>
            <a:r>
              <a:rPr lang="fr-CA" sz="2000" b="1" dirty="0"/>
              <a:t>beau masculine </a:t>
            </a:r>
            <a:r>
              <a:rPr lang="fr-CA" sz="2000" b="1" dirty="0" err="1"/>
              <a:t>becomes</a:t>
            </a:r>
            <a:r>
              <a:rPr lang="fr-CA" sz="2000" b="1" dirty="0"/>
              <a:t> bel </a:t>
            </a:r>
            <a:r>
              <a:rPr lang="fr-CA" sz="2000" b="1" dirty="0" err="1"/>
              <a:t>when</a:t>
            </a:r>
            <a:r>
              <a:rPr lang="fr-CA" sz="2000" b="1" dirty="0"/>
              <a:t> the masculine </a:t>
            </a:r>
            <a:r>
              <a:rPr lang="fr-CA" sz="2000" b="1" dirty="0" err="1"/>
              <a:t>noun</a:t>
            </a:r>
            <a:r>
              <a:rPr lang="fr-CA" sz="2000" b="1" dirty="0"/>
              <a:t> </a:t>
            </a:r>
            <a:r>
              <a:rPr lang="fr-CA" sz="2000" b="1" dirty="0" err="1"/>
              <a:t>coming</a:t>
            </a:r>
            <a:r>
              <a:rPr lang="fr-CA" sz="2000" b="1" dirty="0"/>
              <a:t> </a:t>
            </a:r>
            <a:r>
              <a:rPr lang="fr-CA" sz="2000" b="1" dirty="0" err="1"/>
              <a:t>after</a:t>
            </a:r>
            <a:r>
              <a:rPr lang="fr-CA" sz="2000" b="1" dirty="0"/>
              <a:t> </a:t>
            </a:r>
            <a:r>
              <a:rPr lang="fr-CA" sz="2000" b="1" dirty="0" err="1"/>
              <a:t>begins</a:t>
            </a:r>
            <a:r>
              <a:rPr lang="fr-CA" sz="2000" b="1" dirty="0"/>
              <a:t> </a:t>
            </a:r>
            <a:r>
              <a:rPr lang="fr-CA" sz="2000" b="1" dirty="0" err="1"/>
              <a:t>with</a:t>
            </a:r>
            <a:r>
              <a:rPr lang="fr-CA" sz="2000" b="1" dirty="0"/>
              <a:t> a </a:t>
            </a:r>
            <a:r>
              <a:rPr lang="fr-CA" sz="2000" b="1" dirty="0" err="1"/>
              <a:t>vowel</a:t>
            </a:r>
            <a:r>
              <a:rPr lang="fr-CA" sz="2000" b="1" dirty="0"/>
              <a:t> (beau appartement </a:t>
            </a:r>
            <a:r>
              <a:rPr lang="fr-CA" sz="2000" b="1" dirty="0" err="1"/>
              <a:t>doesn’t</a:t>
            </a:r>
            <a:r>
              <a:rPr lang="fr-CA" sz="2000" b="1" dirty="0"/>
              <a:t> </a:t>
            </a:r>
            <a:r>
              <a:rPr lang="fr-CA" sz="2000" b="1" dirty="0" err="1"/>
              <a:t>work</a:t>
            </a:r>
            <a:r>
              <a:rPr lang="fr-CA" sz="2000" b="1" dirty="0"/>
              <a:t> in French).</a:t>
            </a:r>
            <a:endParaRPr lang="fr-CA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 sz="2000" dirty="0"/>
              <a:t>Les belle</a:t>
            </a:r>
            <a:r>
              <a:rPr lang="fr-CA" sz="2000" b="1" dirty="0"/>
              <a:t>s</a:t>
            </a:r>
            <a:r>
              <a:rPr lang="fr-CA" sz="2000" dirty="0"/>
              <a:t> voitures rouge</a:t>
            </a:r>
            <a:r>
              <a:rPr lang="fr-CA" sz="2000" b="1" dirty="0"/>
              <a:t>s : adjectives </a:t>
            </a:r>
            <a:r>
              <a:rPr lang="fr-CA" sz="2000" b="1" dirty="0" err="1"/>
              <a:t>agree</a:t>
            </a:r>
            <a:r>
              <a:rPr lang="fr-CA" sz="2000" b="1" dirty="0"/>
              <a:t> in </a:t>
            </a:r>
            <a:r>
              <a:rPr lang="fr-CA" sz="2000" b="1" dirty="0" err="1"/>
              <a:t>number</a:t>
            </a:r>
            <a:r>
              <a:rPr lang="fr-CA" sz="2000" b="1" dirty="0"/>
              <a:t> and </a:t>
            </a:r>
            <a:r>
              <a:rPr lang="fr-CA" sz="2000" b="1" dirty="0" err="1"/>
              <a:t>gender</a:t>
            </a:r>
            <a:r>
              <a:rPr lang="fr-CA" sz="2000" b="1" dirty="0"/>
              <a:t> </a:t>
            </a:r>
            <a:r>
              <a:rPr lang="fr-CA" sz="2000" b="1" dirty="0" err="1"/>
              <a:t>here</a:t>
            </a:r>
            <a:r>
              <a:rPr lang="fr-CA" sz="2000" b="1" dirty="0"/>
              <a:t> « les voitures » are plural and </a:t>
            </a:r>
            <a:r>
              <a:rPr lang="fr-CA" sz="2000" b="1" dirty="0" err="1"/>
              <a:t>feminine</a:t>
            </a:r>
            <a:r>
              <a:rPr lang="fr-CA" sz="2000" b="1" dirty="0"/>
              <a:t>.</a:t>
            </a:r>
            <a:endParaRPr lang="fr-CA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 sz="2000" dirty="0"/>
              <a:t>Julie et Charlotte sont agréabl</a:t>
            </a:r>
            <a:r>
              <a:rPr lang="fr-CA" sz="2000" b="1" dirty="0"/>
              <a:t>es: one e </a:t>
            </a:r>
            <a:r>
              <a:rPr lang="fr-CA" sz="2000" b="1" dirty="0" err="1"/>
              <a:t>even</a:t>
            </a:r>
            <a:r>
              <a:rPr lang="fr-CA" sz="2000" b="1" dirty="0"/>
              <a:t> if </a:t>
            </a:r>
            <a:r>
              <a:rPr lang="fr-CA" sz="2000" b="1" dirty="0" err="1"/>
              <a:t>it</a:t>
            </a:r>
            <a:r>
              <a:rPr lang="fr-CA" sz="2000" b="1" dirty="0"/>
              <a:t> </a:t>
            </a:r>
            <a:r>
              <a:rPr lang="fr-CA" sz="2000" b="1" dirty="0" err="1"/>
              <a:t>is</a:t>
            </a:r>
            <a:r>
              <a:rPr lang="fr-CA" sz="2000" b="1" dirty="0"/>
              <a:t> </a:t>
            </a:r>
            <a:r>
              <a:rPr lang="fr-CA" sz="2000" b="1" dirty="0" err="1"/>
              <a:t>feminine</a:t>
            </a:r>
            <a:endParaRPr lang="fr-CA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 sz="2000" dirty="0"/>
              <a:t>Mon père est informaticien: </a:t>
            </a:r>
            <a:r>
              <a:rPr lang="fr-CA" sz="2000" b="1" dirty="0"/>
              <a:t>no article </a:t>
            </a:r>
            <a:r>
              <a:rPr lang="fr-CA" sz="2000" b="1" dirty="0" err="1"/>
              <a:t>with</a:t>
            </a:r>
            <a:r>
              <a:rPr lang="fr-CA" sz="2000" b="1" dirty="0"/>
              <a:t> the profession</a:t>
            </a:r>
            <a:endParaRPr lang="fr-CA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 sz="2000" dirty="0"/>
              <a:t>Tu </a:t>
            </a:r>
            <a:r>
              <a:rPr lang="fr-CA" sz="2000" b="1" dirty="0"/>
              <a:t>n’as pas d’</a:t>
            </a:r>
            <a:r>
              <a:rPr lang="fr-CA" sz="2000" dirty="0"/>
              <a:t>animaux : un/une/des/du/ de la /de l’ </a:t>
            </a:r>
            <a:r>
              <a:rPr lang="fr-CA" sz="2000" dirty="0" err="1"/>
              <a:t>become</a:t>
            </a:r>
            <a:r>
              <a:rPr lang="fr-CA" sz="2000" dirty="0"/>
              <a:t> « de » at the </a:t>
            </a:r>
            <a:r>
              <a:rPr lang="fr-CA" sz="2000" dirty="0" err="1"/>
              <a:t>negation</a:t>
            </a:r>
            <a:r>
              <a:rPr lang="fr-CA" sz="20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CA" sz="2000" b="1" dirty="0"/>
              <a:t>Ses </a:t>
            </a:r>
            <a:r>
              <a:rPr lang="fr-CA" sz="2000" dirty="0"/>
              <a:t>frère et sœur: Brother and </a:t>
            </a:r>
            <a:r>
              <a:rPr lang="fr-CA" sz="2000" dirty="0" err="1"/>
              <a:t>sister</a:t>
            </a:r>
            <a:r>
              <a:rPr lang="fr-CA" sz="2000" dirty="0"/>
              <a:t> = plural, </a:t>
            </a:r>
            <a:r>
              <a:rPr lang="fr-CA" sz="2000" dirty="0" err="1"/>
              <a:t>therefore</a:t>
            </a:r>
            <a:r>
              <a:rPr lang="fr-CA" sz="2000" dirty="0"/>
              <a:t> « ses ».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CA" sz="2000" b="1" dirty="0"/>
          </a:p>
          <a:p>
            <a:endParaRPr lang="fr-CA" sz="2000" b="1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1F36-E687-4FEB-AF05-3809417C6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468" y="1098034"/>
            <a:ext cx="4845001" cy="40217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79921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5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7EC564"/>
      </a:accent1>
      <a:accent2>
        <a:srgbClr val="3FBC96"/>
      </a:accent2>
      <a:accent3>
        <a:srgbClr val="40C2D2"/>
      </a:accent3>
      <a:accent4>
        <a:srgbClr val="179DD9"/>
      </a:accent4>
      <a:accent5>
        <a:srgbClr val="3FBC96"/>
      </a:accent5>
      <a:accent6>
        <a:srgbClr val="40C2D2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2702</TotalTime>
  <Words>713</Words>
  <Application>Microsoft Office PowerPoint</Application>
  <PresentationFormat>Widescreen</PresentationFormat>
  <Paragraphs>119</Paragraphs>
  <Slides>10</Slides>
  <Notes>9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Quattrocento Sans</vt:lpstr>
      <vt:lpstr>Wingdings</vt:lpstr>
      <vt:lpstr>Calibri</vt:lpstr>
      <vt:lpstr>Montserrat SemiBold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PREPOSITIONS DE LIEU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Jeannette Mundinger Hardy</dc:creator>
  <cp:lastModifiedBy>Jeannette Mundinger Hardy</cp:lastModifiedBy>
  <cp:revision>41</cp:revision>
  <dcterms:modified xsi:type="dcterms:W3CDTF">2023-05-17T16:03:51Z</dcterms:modified>
</cp:coreProperties>
</file>